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57" r:id="rId3"/>
    <p:sldId id="258" r:id="rId4"/>
    <p:sldId id="256" r:id="rId5"/>
    <p:sldId id="285" r:id="rId6"/>
    <p:sldId id="296" r:id="rId7"/>
    <p:sldId id="261" r:id="rId8"/>
    <p:sldId id="286" r:id="rId9"/>
    <p:sldId id="260" r:id="rId10"/>
    <p:sldId id="287" r:id="rId11"/>
    <p:sldId id="288" r:id="rId12"/>
    <p:sldId id="289" r:id="rId13"/>
    <p:sldId id="290" r:id="rId14"/>
    <p:sldId id="291" r:id="rId15"/>
    <p:sldId id="292" r:id="rId16"/>
    <p:sldId id="293" r:id="rId17"/>
    <p:sldId id="294" r:id="rId18"/>
    <p:sldId id="295" r:id="rId19"/>
    <p:sldId id="282"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0" autoAdjust="0"/>
  </p:normalViewPr>
  <p:slideViewPr>
    <p:cSldViewPr>
      <p:cViewPr>
        <p:scale>
          <a:sx n="100" d="100"/>
          <a:sy n="100" d="100"/>
        </p:scale>
        <p:origin x="-648" y="8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C31361B-719B-4DC7-AE3B-FF43348A2DB9}" type="datetimeFigureOut">
              <a:rPr lang="en-US" smtClean="0"/>
              <a:t>7/22/2011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43E711D-602C-4072-9E2F-47A6E2D0C432}" type="slidenum">
              <a:rPr lang="en-US" smtClean="0"/>
              <a:t>‹#›</a:t>
            </a:fld>
            <a:endParaRPr lang="en-US"/>
          </a:p>
        </p:txBody>
      </p:sp>
    </p:spTree>
    <p:extLst>
      <p:ext uri="{BB962C8B-B14F-4D97-AF65-F5344CB8AC3E}">
        <p14:creationId xmlns:p14="http://schemas.microsoft.com/office/powerpoint/2010/main" val="341629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A5CAF401-4EDF-4AED-B93E-F87CA3FAF553}" type="slidenum">
              <a:rPr lang="en-US" sz="1200"/>
              <a:pPr/>
              <a:t>2</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17</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D299F730-1E7F-4613-8E9A-88B311BC9094}" type="slidenum">
              <a:rPr lang="en-US" sz="1200"/>
              <a:pPr/>
              <a:t>3</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5252F120-94D7-4ABD-A4EB-02F3FACC5E54}" type="slidenum">
              <a:rPr lang="en-US" sz="1200"/>
              <a:pPr/>
              <a:t>7</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51494" indent="-289036">
              <a:defRPr sz="2400">
                <a:solidFill>
                  <a:schemeClr val="tx1"/>
                </a:solidFill>
                <a:latin typeface="Arial" charset="0"/>
                <a:ea typeface="ＭＳ Ｐゴシック" pitchFamily="34" charset="-128"/>
              </a:defRPr>
            </a:lvl2pPr>
            <a:lvl3pPr marL="1156145" indent="-231229">
              <a:defRPr sz="2400">
                <a:solidFill>
                  <a:schemeClr val="tx1"/>
                </a:solidFill>
                <a:latin typeface="Arial" charset="0"/>
                <a:ea typeface="ＭＳ Ｐゴシック" pitchFamily="34" charset="-128"/>
              </a:defRPr>
            </a:lvl3pPr>
            <a:lvl4pPr marL="1618602" indent="-231229">
              <a:defRPr sz="2400">
                <a:solidFill>
                  <a:schemeClr val="tx1"/>
                </a:solidFill>
                <a:latin typeface="Arial" charset="0"/>
                <a:ea typeface="ＭＳ Ｐゴシック" pitchFamily="34" charset="-128"/>
              </a:defRPr>
            </a:lvl4pPr>
            <a:lvl5pPr marL="2081060" indent="-231229">
              <a:defRPr sz="2400">
                <a:solidFill>
                  <a:schemeClr val="tx1"/>
                </a:solidFill>
                <a:latin typeface="Arial" charset="0"/>
                <a:ea typeface="ＭＳ Ｐゴシック" pitchFamily="34" charset="-128"/>
              </a:defRPr>
            </a:lvl5pPr>
            <a:lvl6pPr marL="2543518" indent="-231229" algn="ctr" eaLnBrk="0" fontAlgn="base" hangingPunct="0">
              <a:spcBef>
                <a:spcPct val="0"/>
              </a:spcBef>
              <a:spcAft>
                <a:spcPct val="0"/>
              </a:spcAft>
              <a:defRPr sz="2400">
                <a:solidFill>
                  <a:schemeClr val="tx1"/>
                </a:solidFill>
                <a:latin typeface="Arial" charset="0"/>
                <a:ea typeface="ＭＳ Ｐゴシック" pitchFamily="34" charset="-128"/>
              </a:defRPr>
            </a:lvl6pPr>
            <a:lvl7pPr marL="3005976" indent="-231229"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68434" indent="-231229" algn="ctr" eaLnBrk="0" fontAlgn="base" hangingPunct="0">
              <a:spcBef>
                <a:spcPct val="0"/>
              </a:spcBef>
              <a:spcAft>
                <a:spcPct val="0"/>
              </a:spcAft>
              <a:defRPr sz="2400">
                <a:solidFill>
                  <a:schemeClr val="tx1"/>
                </a:solidFill>
                <a:latin typeface="Arial" charset="0"/>
                <a:ea typeface="ＭＳ Ｐゴシック" pitchFamily="34" charset="-128"/>
              </a:defRPr>
            </a:lvl8pPr>
            <a:lvl9pPr marL="3930891" indent="-231229" algn="ctr" eaLnBrk="0" fontAlgn="base" hangingPunct="0">
              <a:spcBef>
                <a:spcPct val="0"/>
              </a:spcBef>
              <a:spcAft>
                <a:spcPct val="0"/>
              </a:spcAft>
              <a:defRPr sz="2400">
                <a:solidFill>
                  <a:schemeClr val="tx1"/>
                </a:solidFill>
                <a:latin typeface="Arial" charset="0"/>
                <a:ea typeface="ＭＳ Ｐゴシック" pitchFamily="34" charset="-128"/>
              </a:defRPr>
            </a:lvl9pPr>
          </a:lstStyle>
          <a:p>
            <a:fld id="{F6B9DCA7-A82C-4426-9EF7-47CD8E11050B}" type="slidenum">
              <a:rPr lang="en-US" sz="1200"/>
              <a:pPr/>
              <a:t>13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cite_note-0"/><Relationship Id="rId2" Type="http://schemas.openxmlformats.org/officeDocument/2006/relationships/hyperlink" Target="http://en.wikipedia.org/wiki/Measure_of_Performance" TargetMode="External"/><Relationship Id="rId1" Type="http://schemas.openxmlformats.org/officeDocument/2006/relationships/slideLayout" Target="../slideLayouts/slideLayout1.xml"/><Relationship Id="rId5" Type="http://schemas.openxmlformats.org/officeDocument/2006/relationships/hyperlink" Target="http://en.wikipedia.org/wiki/Balanced_scorecard" TargetMode="External"/><Relationship Id="rId4" Type="http://schemas.openxmlformats.org/officeDocument/2006/relationships/hyperlink" Target="#cite_note-1"/></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Measure it to Manage it: </a:t>
            </a:r>
            <a:br>
              <a:rPr lang="en-US" dirty="0" smtClean="0"/>
            </a:br>
            <a:r>
              <a:rPr lang="en-US" dirty="0" smtClean="0"/>
              <a:t>Key Performance Indicators</a:t>
            </a:r>
            <a:endParaRPr lang="en-US" dirty="0"/>
          </a:p>
        </p:txBody>
      </p:sp>
    </p:spTree>
    <p:extLst>
      <p:ext uri="{BB962C8B-B14F-4D97-AF65-F5344CB8AC3E}">
        <p14:creationId xmlns:p14="http://schemas.microsoft.com/office/powerpoint/2010/main" val="45774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533400" y="1763976"/>
            <a:ext cx="2667000" cy="219075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Work Orders</a:t>
            </a:r>
          </a:p>
          <a:p>
            <a:pPr marL="342900" indent="-342900" algn="l" eaLnBrk="1" hangingPunct="1">
              <a:buFont typeface="Wingdings" pitchFamily="2" charset="2"/>
              <a:buChar char="v"/>
              <a:defRPr/>
            </a:pPr>
            <a:r>
              <a:rPr lang="en-US" sz="2000" dirty="0" smtClean="0"/>
              <a:t>Staking Jobs</a:t>
            </a:r>
          </a:p>
          <a:p>
            <a:pPr marL="342900" indent="-342900" algn="l" eaLnBrk="1" hangingPunct="1">
              <a:buFont typeface="Wingdings" pitchFamily="2" charset="2"/>
              <a:buChar char="v"/>
              <a:defRPr/>
            </a:pPr>
            <a:r>
              <a:rPr lang="en-US" sz="2000" dirty="0" smtClean="0"/>
              <a:t>New Services</a:t>
            </a:r>
          </a:p>
          <a:p>
            <a:pPr marL="342900" indent="-342900" algn="l" eaLnBrk="1" hangingPunct="1">
              <a:buFont typeface="Wingdings" pitchFamily="2" charset="2"/>
              <a:buChar char="v"/>
              <a:defRPr/>
            </a:pPr>
            <a:r>
              <a:rPr lang="en-US" sz="2000" dirty="0" smtClean="0"/>
              <a:t>Loading</a:t>
            </a:r>
          </a:p>
          <a:p>
            <a:pPr marL="800100" lvl="1" indent="-342900" algn="l">
              <a:buFont typeface="Wingdings" pitchFamily="2" charset="2"/>
              <a:buChar char="v"/>
              <a:defRPr/>
            </a:pPr>
            <a:r>
              <a:rPr lang="en-US" sz="1600" dirty="0" smtClean="0"/>
              <a:t>Transformer</a:t>
            </a:r>
          </a:p>
          <a:p>
            <a:pPr marL="800100" lvl="1" indent="-342900" algn="l">
              <a:buFont typeface="Wingdings" pitchFamily="2" charset="2"/>
              <a:buChar char="v"/>
              <a:defRPr/>
            </a:pPr>
            <a:r>
              <a:rPr lang="en-US" sz="1600" dirty="0" smtClean="0"/>
              <a:t>Substation</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Engineering</a:t>
            </a:r>
          </a:p>
        </p:txBody>
      </p:sp>
      <p:pic>
        <p:nvPicPr>
          <p:cNvPr id="2050" name="Picture 2" descr="C:\Users\mhyde\Desktop\SC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048000"/>
            <a:ext cx="539851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457200" y="2209800"/>
            <a:ext cx="2971800" cy="21336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Outages</a:t>
            </a:r>
          </a:p>
          <a:p>
            <a:pPr marL="342900" indent="-342900" algn="l" eaLnBrk="1" hangingPunct="1">
              <a:buFont typeface="Wingdings" pitchFamily="2" charset="2"/>
              <a:buChar char="v"/>
              <a:defRPr/>
            </a:pPr>
            <a:r>
              <a:rPr lang="en-US" sz="2000" dirty="0" smtClean="0"/>
              <a:t>Outage Statistics</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Operations</a:t>
            </a:r>
          </a:p>
        </p:txBody>
      </p:sp>
      <p:pic>
        <p:nvPicPr>
          <p:cNvPr id="2050" name="Picture 2" descr="C:\Users\mhyde\Desktop\Outage STa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47" y="3886200"/>
            <a:ext cx="2900741" cy="4591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hyde\Dropbox\Photos\100_14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828800"/>
            <a:ext cx="4879328" cy="365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2057400" y="2590800"/>
            <a:ext cx="5334000" cy="30480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Accident Free miles</a:t>
            </a:r>
          </a:p>
          <a:p>
            <a:pPr marL="342900" indent="-342900" algn="l" eaLnBrk="1" hangingPunct="1">
              <a:buFont typeface="Wingdings" pitchFamily="2" charset="2"/>
              <a:buChar char="v"/>
              <a:defRPr/>
            </a:pPr>
            <a:r>
              <a:rPr lang="en-US" sz="2000" dirty="0" smtClean="0"/>
              <a:t>Accident Free man hours</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Safety</a:t>
            </a:r>
          </a:p>
        </p:txBody>
      </p:sp>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609600" y="1676400"/>
            <a:ext cx="3505200" cy="30480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AMR Status</a:t>
            </a:r>
          </a:p>
          <a:p>
            <a:pPr marL="342900" indent="-342900" algn="l" eaLnBrk="1" hangingPunct="1">
              <a:buFont typeface="Wingdings" pitchFamily="2" charset="2"/>
              <a:buChar char="v"/>
              <a:defRPr/>
            </a:pPr>
            <a:r>
              <a:rPr lang="en-US" sz="2000" dirty="0" smtClean="0"/>
              <a:t>Device Status</a:t>
            </a:r>
          </a:p>
          <a:p>
            <a:pPr marL="342900" indent="-342900" algn="l" eaLnBrk="1" hangingPunct="1">
              <a:buFont typeface="Wingdings" pitchFamily="2" charset="2"/>
              <a:buChar char="v"/>
              <a:defRPr/>
            </a:pPr>
            <a:r>
              <a:rPr lang="en-US" sz="2000" dirty="0" smtClean="0"/>
              <a:t>Virtualization Status</a:t>
            </a:r>
          </a:p>
          <a:p>
            <a:pPr marL="342900" indent="-342900" algn="l" eaLnBrk="1" hangingPunct="1">
              <a:buFont typeface="Wingdings" pitchFamily="2" charset="2"/>
              <a:buChar char="v"/>
              <a:defRPr/>
            </a:pPr>
            <a:r>
              <a:rPr lang="en-US" sz="2000" dirty="0" smtClean="0"/>
              <a:t>Communications Status</a:t>
            </a:r>
          </a:p>
          <a:p>
            <a:pPr marL="342900" indent="-342900" algn="l" eaLnBrk="1" hangingPunct="1">
              <a:buFont typeface="Wingdings" pitchFamily="2" charset="2"/>
              <a:buChar char="v"/>
              <a:defRPr/>
            </a:pPr>
            <a:r>
              <a:rPr lang="en-US" sz="2000" dirty="0" smtClean="0"/>
              <a:t>Trouble Tickets</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IT</a:t>
            </a:r>
          </a:p>
        </p:txBody>
      </p:sp>
      <p:pic>
        <p:nvPicPr>
          <p:cNvPr id="3075" name="Picture 3" descr="C:\Users\mhyde\Desktop\AMR Stat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752600"/>
            <a:ext cx="444091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hyde\Dropbox\Photos\100_14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832" y="3920957"/>
            <a:ext cx="3624262" cy="271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319088" y="1371600"/>
            <a:ext cx="3429000" cy="30480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Calls </a:t>
            </a:r>
          </a:p>
          <a:p>
            <a:pPr marL="342900" indent="-342900" algn="l" eaLnBrk="1" hangingPunct="1">
              <a:buFont typeface="Wingdings" pitchFamily="2" charset="2"/>
              <a:buChar char="v"/>
              <a:defRPr/>
            </a:pPr>
            <a:r>
              <a:rPr lang="en-US" sz="2000" dirty="0" smtClean="0"/>
              <a:t>Outages</a:t>
            </a:r>
          </a:p>
          <a:p>
            <a:pPr marL="342900" indent="-342900" algn="l" eaLnBrk="1" hangingPunct="1">
              <a:buFont typeface="Wingdings" pitchFamily="2" charset="2"/>
              <a:buChar char="v"/>
              <a:defRPr/>
            </a:pPr>
            <a:r>
              <a:rPr lang="en-US" sz="2000" dirty="0" smtClean="0"/>
              <a:t>Service Order Counts</a:t>
            </a:r>
          </a:p>
          <a:p>
            <a:pPr marL="342900" indent="-342900" algn="l" eaLnBrk="1" hangingPunct="1">
              <a:buFont typeface="Wingdings" pitchFamily="2" charset="2"/>
              <a:buChar char="v"/>
              <a:defRPr/>
            </a:pPr>
            <a:r>
              <a:rPr lang="en-US" sz="2000" dirty="0" smtClean="0"/>
              <a:t>MANS Participants</a:t>
            </a:r>
          </a:p>
          <a:p>
            <a:pPr marL="342900" indent="-342900" algn="l" eaLnBrk="1" hangingPunct="1">
              <a:buFont typeface="Wingdings" pitchFamily="2" charset="2"/>
              <a:buChar char="v"/>
              <a:defRPr/>
            </a:pPr>
            <a:r>
              <a:rPr lang="en-US" sz="2000" dirty="0" smtClean="0"/>
              <a:t>E-Biz Participants</a:t>
            </a:r>
          </a:p>
          <a:p>
            <a:pPr marL="342900" indent="-342900" algn="l" eaLnBrk="1" hangingPunct="1">
              <a:buFont typeface="Wingdings" pitchFamily="2" charset="2"/>
              <a:buChar char="v"/>
              <a:defRPr/>
            </a:pPr>
            <a:r>
              <a:rPr lang="en-US" sz="2000" dirty="0" err="1" smtClean="0"/>
              <a:t>eMail</a:t>
            </a:r>
            <a:r>
              <a:rPr lang="en-US" sz="2000" dirty="0" smtClean="0"/>
              <a:t> Addresses</a:t>
            </a:r>
          </a:p>
          <a:p>
            <a:pPr marL="342900" indent="-342900" algn="l" eaLnBrk="1" hangingPunct="1">
              <a:buFont typeface="Wingdings" pitchFamily="2" charset="2"/>
              <a:buChar char="v"/>
              <a:defRPr/>
            </a:pPr>
            <a:r>
              <a:rPr lang="en-US" sz="2000" dirty="0" smtClean="0"/>
              <a:t>Disconnects</a:t>
            </a:r>
          </a:p>
          <a:p>
            <a:pPr marL="342900" indent="-342900" algn="l" eaLnBrk="1" hangingPunct="1">
              <a:buFont typeface="Wingdings" pitchFamily="2" charset="2"/>
              <a:buChar char="v"/>
              <a:defRPr/>
            </a:pPr>
            <a:r>
              <a:rPr lang="en-US" sz="2000" dirty="0" smtClean="0"/>
              <a:t>Data Integrity</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304800"/>
            <a:ext cx="8382000" cy="1066800"/>
          </a:xfrm>
        </p:spPr>
        <p:txBody>
          <a:bodyPr>
            <a:normAutofit/>
          </a:bodyPr>
          <a:lstStyle/>
          <a:p>
            <a:pPr eaLnBrk="1" hangingPunct="1">
              <a:defRPr/>
            </a:pPr>
            <a:r>
              <a:rPr lang="en-US" dirty="0" smtClean="0"/>
              <a:t>Customer Service</a:t>
            </a:r>
          </a:p>
        </p:txBody>
      </p:sp>
      <p:pic>
        <p:nvPicPr>
          <p:cNvPr id="4098" name="Picture 2" descr="C:\Users\mhyde\Dropbox\Photos\100_14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371600"/>
            <a:ext cx="4053759" cy="30400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hyde\Desktop\Ma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14787"/>
            <a:ext cx="4262898" cy="26622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hyde\Desktop\cisaudi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4745831"/>
            <a:ext cx="4872105" cy="165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457200" y="1828800"/>
            <a:ext cx="2514600" cy="26670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Sales</a:t>
            </a:r>
          </a:p>
          <a:p>
            <a:pPr marL="342900" indent="-342900" algn="l" eaLnBrk="1" hangingPunct="1">
              <a:buFont typeface="Wingdings" pitchFamily="2" charset="2"/>
              <a:buChar char="v"/>
              <a:defRPr/>
            </a:pPr>
            <a:r>
              <a:rPr lang="en-US" sz="2000" dirty="0" smtClean="0"/>
              <a:t>Purchased Power</a:t>
            </a:r>
          </a:p>
          <a:p>
            <a:pPr marL="342900" indent="-342900" algn="l" eaLnBrk="1" hangingPunct="1">
              <a:buFont typeface="Wingdings" pitchFamily="2" charset="2"/>
              <a:buChar char="v"/>
              <a:defRPr/>
            </a:pPr>
            <a:r>
              <a:rPr lang="en-US" sz="2000" dirty="0" smtClean="0"/>
              <a:t>Expenses</a:t>
            </a:r>
          </a:p>
          <a:p>
            <a:pPr marL="342900" indent="-342900" algn="l" eaLnBrk="1" hangingPunct="1">
              <a:buFont typeface="Wingdings" pitchFamily="2" charset="2"/>
              <a:buChar char="v"/>
              <a:defRPr/>
            </a:pPr>
            <a:r>
              <a:rPr lang="en-US" sz="2000" dirty="0" smtClean="0"/>
              <a:t>Tier</a:t>
            </a:r>
          </a:p>
          <a:p>
            <a:pPr marL="342900" indent="-342900" algn="l" eaLnBrk="1" hangingPunct="1">
              <a:buFont typeface="Wingdings" pitchFamily="2" charset="2"/>
              <a:buChar char="v"/>
              <a:defRPr/>
            </a:pPr>
            <a:r>
              <a:rPr lang="en-US" sz="2000" dirty="0" err="1" smtClean="0"/>
              <a:t>OTier</a:t>
            </a:r>
            <a:endParaRPr lang="en-US" sz="2000" dirty="0" smtClean="0"/>
          </a:p>
          <a:p>
            <a:pPr marL="342900" indent="-342900" algn="l" eaLnBrk="1" hangingPunct="1">
              <a:buFont typeface="Wingdings" pitchFamily="2" charset="2"/>
              <a:buChar char="v"/>
              <a:defRPr/>
            </a:pPr>
            <a:r>
              <a:rPr lang="en-US" sz="2000" dirty="0" smtClean="0"/>
              <a:t>New Services</a:t>
            </a:r>
          </a:p>
          <a:p>
            <a:pPr marL="342900" indent="-342900" algn="l" eaLnBrk="1" hangingPunct="1">
              <a:buFont typeface="Wingdings" pitchFamily="2" charset="2"/>
              <a:buChar char="v"/>
              <a:defRPr/>
            </a:pPr>
            <a:r>
              <a:rPr lang="en-US" sz="2000" dirty="0" smtClean="0"/>
              <a:t>Line Loss</a:t>
            </a:r>
          </a:p>
          <a:p>
            <a:pPr marL="342900" indent="-342900" algn="l" eaLnBrk="1" hangingPunct="1">
              <a:buFont typeface="Wingdings" pitchFamily="2" charset="2"/>
              <a:buChar char="v"/>
              <a:defRPr/>
            </a:pPr>
            <a:r>
              <a:rPr lang="en-US" sz="2000" dirty="0" smtClean="0"/>
              <a:t>Budget</a:t>
            </a:r>
          </a:p>
          <a:p>
            <a:pPr marL="342900" indent="-342900" algn="l" eaLnBrk="1" hangingPunct="1">
              <a:buFont typeface="Wingdings" pitchFamily="2" charset="2"/>
              <a:buChar char="v"/>
              <a:defRPr/>
            </a:pPr>
            <a:r>
              <a:rPr lang="en-US" sz="2000" dirty="0" smtClean="0"/>
              <a:t>Margins</a:t>
            </a:r>
          </a:p>
          <a:p>
            <a:pPr marL="342900" indent="-342900" algn="l" eaLnBrk="1" hangingPunct="1">
              <a:buFont typeface="Wingdings" pitchFamily="2" charset="2"/>
              <a:buChar char="v"/>
              <a:defRPr/>
            </a:pPr>
            <a:r>
              <a:rPr lang="en-US" sz="2000" dirty="0" smtClean="0"/>
              <a:t>Members</a:t>
            </a:r>
          </a:p>
          <a:p>
            <a:pPr marL="342900" indent="-342900" algn="l" eaLnBrk="1" hangingPunct="1">
              <a:buFont typeface="Wingdings" pitchFamily="2" charset="2"/>
              <a:buChar char="v"/>
              <a:defRPr/>
            </a:pPr>
            <a:r>
              <a:rPr lang="en-US" sz="2000" dirty="0" smtClean="0"/>
              <a:t>Miles of line</a:t>
            </a:r>
          </a:p>
          <a:p>
            <a:pPr marL="342900" indent="-342900" algn="l" eaLnBrk="1" hangingPunct="1">
              <a:buFont typeface="Wingdings" pitchFamily="2" charset="2"/>
              <a:buChar char="v"/>
              <a:defRPr/>
            </a:pPr>
            <a:r>
              <a:rPr lang="en-US" sz="2000" dirty="0" smtClean="0"/>
              <a:t>Average Usages</a:t>
            </a:r>
          </a:p>
          <a:p>
            <a:pPr marL="342900" indent="-342900" algn="l" eaLnBrk="1" hangingPunct="1">
              <a:buFont typeface="Wingdings" pitchFamily="2" charset="2"/>
              <a:buChar char="v"/>
              <a:defRPr/>
            </a:pPr>
            <a:r>
              <a:rPr lang="en-US" sz="2000" dirty="0" smtClean="0"/>
              <a:t>Equity</a:t>
            </a:r>
            <a:endParaRPr lang="en-US" sz="2000" dirty="0" smtClean="0"/>
          </a:p>
          <a:p>
            <a:pPr marL="342900" indent="-342900" algn="l" eaLnBrk="1" hangingPunct="1">
              <a:buFont typeface="Wingdings" pitchFamily="2" charset="2"/>
              <a:buChar char="v"/>
              <a:defRPr/>
            </a:pPr>
            <a:endParaRPr lang="en-US" sz="1600" dirty="0" smtClean="0"/>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The Board</a:t>
            </a:r>
          </a:p>
        </p:txBody>
      </p:sp>
      <p:pic>
        <p:nvPicPr>
          <p:cNvPr id="3074" name="Picture 2" descr="C:\Users\mhyde\Dropbox\Photos\100_1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057400"/>
            <a:ext cx="5158752" cy="386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533400" y="1752600"/>
            <a:ext cx="3352800" cy="10668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Social Media Followers</a:t>
            </a:r>
          </a:p>
          <a:p>
            <a:pPr marL="342900" indent="-342900" algn="l" eaLnBrk="1" hangingPunct="1">
              <a:buFont typeface="Wingdings" pitchFamily="2" charset="2"/>
              <a:buChar char="v"/>
              <a:defRPr/>
            </a:pPr>
            <a:r>
              <a:rPr lang="en-US" sz="2000" dirty="0" smtClean="0"/>
              <a:t>Newsletter Subscribers</a:t>
            </a:r>
          </a:p>
          <a:p>
            <a:pPr marL="342900" indent="-342900" algn="l" eaLnBrk="1" hangingPunct="1">
              <a:buFont typeface="Wingdings" pitchFamily="2" charset="2"/>
              <a:buChar char="v"/>
              <a:defRPr/>
            </a:pPr>
            <a:r>
              <a:rPr lang="en-US" sz="2000" dirty="0" err="1" smtClean="0"/>
              <a:t>eBiz</a:t>
            </a:r>
            <a:r>
              <a:rPr lang="en-US" sz="2000" dirty="0" smtClean="0"/>
              <a:t> Participants</a:t>
            </a:r>
            <a:endParaRPr lang="en-US" sz="1600" dirty="0" smtClean="0"/>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Public Relations</a:t>
            </a:r>
          </a:p>
        </p:txBody>
      </p:sp>
      <p:pic>
        <p:nvPicPr>
          <p:cNvPr id="5122" name="Picture 2" descr="C:\Users\mhyde\Desktop\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76400"/>
            <a:ext cx="46101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hyde\Desktop\Twi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243387"/>
            <a:ext cx="5329334" cy="24050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hyde\Desktop\BT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52800"/>
            <a:ext cx="41338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533400" y="2057400"/>
            <a:ext cx="3276600" cy="24384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Rates </a:t>
            </a:r>
          </a:p>
          <a:p>
            <a:pPr marL="342900" indent="-342900" algn="l" eaLnBrk="1" hangingPunct="1">
              <a:buFont typeface="Wingdings" pitchFamily="2" charset="2"/>
              <a:buChar char="v"/>
              <a:defRPr/>
            </a:pPr>
            <a:r>
              <a:rPr lang="en-US" sz="2000" dirty="0" smtClean="0"/>
              <a:t>Capital Credit Refunds</a:t>
            </a:r>
          </a:p>
          <a:p>
            <a:pPr marL="342900" indent="-342900" algn="l" eaLnBrk="1" hangingPunct="1">
              <a:buFont typeface="Wingdings" pitchFamily="2" charset="2"/>
              <a:buChar char="v"/>
              <a:defRPr/>
            </a:pPr>
            <a:r>
              <a:rPr lang="en-US" sz="2000" dirty="0" smtClean="0"/>
              <a:t>Outages</a:t>
            </a:r>
            <a:endParaRPr lang="en-US" sz="1600" dirty="0" smtClean="0"/>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Members</a:t>
            </a:r>
          </a:p>
        </p:txBody>
      </p:sp>
      <p:pic>
        <p:nvPicPr>
          <p:cNvPr id="6146" name="Picture 2" descr="C:\Users\mhyde\Desktop\Out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50569"/>
            <a:ext cx="4714875" cy="336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2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2057400" y="2590800"/>
            <a:ext cx="5334000" cy="30480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iDashboard.com</a:t>
            </a:r>
          </a:p>
          <a:p>
            <a:pPr marL="342900" indent="-342900" algn="l" eaLnBrk="1" hangingPunct="1">
              <a:buFont typeface="Wingdings" pitchFamily="2" charset="2"/>
              <a:buChar char="v"/>
              <a:defRPr/>
            </a:pPr>
            <a:r>
              <a:rPr lang="en-US" sz="2000" dirty="0" smtClean="0"/>
              <a:t>SmartKPI’s.com</a:t>
            </a:r>
          </a:p>
          <a:p>
            <a:pPr marL="342900" indent="-342900" algn="l" eaLnBrk="1" hangingPunct="1">
              <a:buFont typeface="Wingdings" pitchFamily="2" charset="2"/>
              <a:buChar char="v"/>
              <a:defRPr/>
            </a:pPr>
            <a:r>
              <a:rPr lang="en-US" sz="2000" dirty="0" smtClean="0"/>
              <a:t>Kpilibrary.com</a:t>
            </a:r>
          </a:p>
          <a:p>
            <a:pPr marL="342900" indent="-342900" algn="l" eaLnBrk="1" hangingPunct="1">
              <a:buFont typeface="Wingdings" pitchFamily="2" charset="2"/>
              <a:buChar char="v"/>
              <a:defRPr/>
            </a:pPr>
            <a:r>
              <a:rPr lang="en-US" sz="2000" dirty="0" smtClean="0"/>
              <a:t>Wikipedia.org</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Resources</a:t>
            </a:r>
          </a:p>
        </p:txBody>
      </p:sp>
    </p:spTree>
    <p:extLst>
      <p:ext uri="{BB962C8B-B14F-4D97-AF65-F5344CB8AC3E}">
        <p14:creationId xmlns:p14="http://schemas.microsoft.com/office/powerpoint/2010/main" val="4212541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905000" y="2819400"/>
            <a:ext cx="5486400" cy="2362200"/>
          </a:xfrm>
        </p:spPr>
        <p:txBody>
          <a:bodyPr/>
          <a:lstStyle/>
          <a:p>
            <a:r>
              <a:rPr lang="en-US" dirty="0" smtClean="0"/>
              <a:t>Michael Hyde</a:t>
            </a:r>
          </a:p>
          <a:p>
            <a:r>
              <a:rPr lang="en-US" dirty="0" err="1" smtClean="0"/>
              <a:t>mhyde@nnec.coop</a:t>
            </a:r>
            <a:endParaRPr lang="en-US" dirty="0"/>
          </a:p>
        </p:txBody>
      </p:sp>
    </p:spTree>
    <p:extLst>
      <p:ext uri="{BB962C8B-B14F-4D97-AF65-F5344CB8AC3E}">
        <p14:creationId xmlns:p14="http://schemas.microsoft.com/office/powerpoint/2010/main" val="134208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27652" name="Rectangle 4"/>
          <p:cNvSpPr>
            <a:spLocks noGrp="1" noChangeArrowheads="1"/>
          </p:cNvSpPr>
          <p:nvPr>
            <p:ph type="ctrTitle"/>
          </p:nvPr>
        </p:nvSpPr>
        <p:spPr>
          <a:xfrm>
            <a:off x="381000" y="762000"/>
            <a:ext cx="7924800" cy="1066800"/>
          </a:xfrm>
        </p:spPr>
        <p:txBody>
          <a:bodyPr>
            <a:normAutofit fontScale="90000"/>
          </a:bodyPr>
          <a:lstStyle/>
          <a:p>
            <a:pPr eaLnBrk="1" hangingPunct="1">
              <a:defRPr/>
            </a:pPr>
            <a:r>
              <a:rPr lang="en-US" dirty="0" smtClean="0"/>
              <a:t>Northern Neck Electric Cooperative</a:t>
            </a:r>
          </a:p>
        </p:txBody>
      </p:sp>
      <p:sp>
        <p:nvSpPr>
          <p:cNvPr id="27653" name="Rectangle 5"/>
          <p:cNvSpPr>
            <a:spLocks noGrp="1" noChangeArrowheads="1"/>
          </p:cNvSpPr>
          <p:nvPr>
            <p:ph type="subTitle" idx="1"/>
          </p:nvPr>
        </p:nvSpPr>
        <p:spPr>
          <a:xfrm>
            <a:off x="838200" y="1905000"/>
            <a:ext cx="3048000" cy="2667000"/>
          </a:xfrm>
          <a:ln cap="rnd">
            <a:solidFill>
              <a:schemeClr val="tx2"/>
            </a:solidFill>
            <a:prstDash val="sysDot"/>
            <a:miter lim="800000"/>
            <a:headEnd/>
            <a:tailEnd/>
          </a:ln>
        </p:spPr>
        <p:txBody>
          <a:bodyPr>
            <a:normAutofit fontScale="92500" lnSpcReduction="10000"/>
          </a:bodyPr>
          <a:lstStyle/>
          <a:p>
            <a:pPr marL="342900" indent="-342900" eaLnBrk="1" hangingPunct="1">
              <a:defRPr/>
            </a:pPr>
            <a:r>
              <a:rPr lang="en-US" sz="2400" dirty="0" smtClean="0"/>
              <a:t>Warsaw, VA</a:t>
            </a:r>
          </a:p>
          <a:p>
            <a:pPr marL="342900" indent="-342900" eaLnBrk="1" hangingPunct="1">
              <a:defRPr/>
            </a:pPr>
            <a:endParaRPr lang="en-US" sz="2400" dirty="0" smtClean="0"/>
          </a:p>
          <a:p>
            <a:pPr marL="342900" indent="-342900" eaLnBrk="1" hangingPunct="1">
              <a:buFont typeface="Wingdings" pitchFamily="2" charset="2"/>
              <a:buChar char="v"/>
              <a:defRPr/>
            </a:pPr>
            <a:r>
              <a:rPr lang="en-US" sz="2400" dirty="0" smtClean="0"/>
              <a:t>18,500 meters</a:t>
            </a:r>
          </a:p>
          <a:p>
            <a:pPr marL="342900" indent="-342900" eaLnBrk="1" hangingPunct="1">
              <a:buFont typeface="Wingdings" pitchFamily="2" charset="2"/>
              <a:buChar char="v"/>
              <a:defRPr/>
            </a:pPr>
            <a:r>
              <a:rPr lang="en-US" sz="2400" dirty="0" smtClean="0"/>
              <a:t>6 Counties</a:t>
            </a:r>
          </a:p>
          <a:p>
            <a:pPr marL="342900" indent="-342900" eaLnBrk="1" hangingPunct="1">
              <a:buFont typeface="Wingdings" pitchFamily="2" charset="2"/>
              <a:buChar char="v"/>
              <a:defRPr/>
            </a:pPr>
            <a:r>
              <a:rPr lang="en-US" sz="2400" dirty="0" smtClean="0"/>
              <a:t>1,900 miles of line</a:t>
            </a:r>
          </a:p>
          <a:p>
            <a:pPr marL="342900" indent="-342900" eaLnBrk="1" hangingPunct="1">
              <a:buFont typeface="Wingdings" pitchFamily="2" charset="2"/>
              <a:buChar char="v"/>
              <a:defRPr/>
            </a:pPr>
            <a:r>
              <a:rPr lang="en-US" sz="2400" dirty="0" smtClean="0"/>
              <a:t>20 Substations</a:t>
            </a:r>
          </a:p>
          <a:p>
            <a:pPr marL="342900" indent="-342900" eaLnBrk="1" hangingPunct="1">
              <a:buFont typeface="Wingdings" pitchFamily="2" charset="2"/>
              <a:buChar char="v"/>
              <a:defRPr/>
            </a:pPr>
            <a:r>
              <a:rPr lang="en-US" sz="2400" dirty="0" smtClean="0">
                <a:solidFill>
                  <a:srgbClr val="FFC000"/>
                </a:solidFill>
              </a:rPr>
              <a:t>30% Seasonal</a:t>
            </a:r>
          </a:p>
        </p:txBody>
      </p:sp>
      <p:pic>
        <p:nvPicPr>
          <p:cNvPr id="5125" name="Picture 6" descr="NNEC Terri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8" y="3284538"/>
            <a:ext cx="29003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4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7171" name="Rectangle 5"/>
          <p:cNvSpPr>
            <a:spLocks noChangeArrowheads="1"/>
          </p:cNvSpPr>
          <p:nvPr/>
        </p:nvSpPr>
        <p:spPr bwMode="auto">
          <a:xfrm>
            <a:off x="457200" y="1905000"/>
            <a:ext cx="7924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l" eaLnBrk="1" hangingPunct="1">
              <a:lnSpc>
                <a:spcPct val="85000"/>
              </a:lnSpc>
            </a:pPr>
            <a:r>
              <a:rPr lang="en-US" sz="2000" b="1" dirty="0">
                <a:solidFill>
                  <a:srgbClr val="4D5761"/>
                </a:solidFill>
              </a:rPr>
              <a:t>To the Coop -</a:t>
            </a:r>
            <a:r>
              <a:rPr lang="en-US" sz="2000" dirty="0">
                <a:solidFill>
                  <a:srgbClr val="4D5761"/>
                </a:solidFill>
              </a:rPr>
              <a:t> </a:t>
            </a:r>
            <a:br>
              <a:rPr lang="en-US" sz="2000" dirty="0">
                <a:solidFill>
                  <a:srgbClr val="4D5761"/>
                </a:solidFill>
              </a:rPr>
            </a:br>
            <a:r>
              <a:rPr lang="en-US" sz="2000" dirty="0">
                <a:solidFill>
                  <a:srgbClr val="4D5761"/>
                </a:solidFill>
              </a:rPr>
              <a:t/>
            </a:r>
            <a:br>
              <a:rPr lang="en-US" sz="2000" dirty="0">
                <a:solidFill>
                  <a:srgbClr val="4D5761"/>
                </a:solidFill>
              </a:rPr>
            </a:br>
            <a:r>
              <a:rPr lang="en-US" sz="2000" dirty="0">
                <a:solidFill>
                  <a:srgbClr val="4D5761"/>
                </a:solidFill>
              </a:rPr>
              <a:t>Provide Cooperative employees the tools and technology to help them perform their job more efficiently and safely</a:t>
            </a:r>
            <a:br>
              <a:rPr lang="en-US" sz="2000" dirty="0">
                <a:solidFill>
                  <a:srgbClr val="4D5761"/>
                </a:solidFill>
              </a:rPr>
            </a:br>
            <a:r>
              <a:rPr lang="en-US" sz="2000" dirty="0">
                <a:solidFill>
                  <a:srgbClr val="4D5761"/>
                </a:solidFill>
              </a:rPr>
              <a:t/>
            </a:r>
            <a:br>
              <a:rPr lang="en-US" sz="2000" dirty="0">
                <a:solidFill>
                  <a:srgbClr val="4D5761"/>
                </a:solidFill>
              </a:rPr>
            </a:br>
            <a:r>
              <a:rPr lang="en-US" sz="2000" b="1" dirty="0">
                <a:solidFill>
                  <a:srgbClr val="4D5761"/>
                </a:solidFill>
              </a:rPr>
              <a:t>To the Members</a:t>
            </a:r>
            <a:r>
              <a:rPr lang="en-US" sz="2000" dirty="0">
                <a:solidFill>
                  <a:srgbClr val="4D5761"/>
                </a:solidFill>
              </a:rPr>
              <a:t> - </a:t>
            </a:r>
            <a:br>
              <a:rPr lang="en-US" sz="2000" dirty="0">
                <a:solidFill>
                  <a:srgbClr val="4D5761"/>
                </a:solidFill>
              </a:rPr>
            </a:br>
            <a:r>
              <a:rPr lang="en-US" sz="2000" dirty="0">
                <a:solidFill>
                  <a:srgbClr val="4D5761"/>
                </a:solidFill>
              </a:rPr>
              <a:t/>
            </a:r>
            <a:br>
              <a:rPr lang="en-US" sz="2000" dirty="0">
                <a:solidFill>
                  <a:srgbClr val="4D5761"/>
                </a:solidFill>
              </a:rPr>
            </a:br>
            <a:r>
              <a:rPr lang="en-US" sz="2000" dirty="0">
                <a:solidFill>
                  <a:srgbClr val="4D5761"/>
                </a:solidFill>
              </a:rPr>
              <a:t>Provide members with tools to help them reduce energy consumption, save money and preserve the environment</a:t>
            </a:r>
          </a:p>
        </p:txBody>
      </p:sp>
      <p:sp>
        <p:nvSpPr>
          <p:cNvPr id="31752" name="Rectangle 8"/>
          <p:cNvSpPr>
            <a:spLocks noGrp="1" noChangeArrowheads="1"/>
          </p:cNvSpPr>
          <p:nvPr>
            <p:ph type="ctrTitle"/>
          </p:nvPr>
        </p:nvSpPr>
        <p:spPr>
          <a:xfrm>
            <a:off x="381000" y="762000"/>
            <a:ext cx="8382000" cy="1066800"/>
          </a:xfrm>
        </p:spPr>
        <p:txBody>
          <a:bodyPr/>
          <a:lstStyle/>
          <a:p>
            <a:pPr algn="ctr" eaLnBrk="1" hangingPunct="1">
              <a:defRPr/>
            </a:pPr>
            <a:r>
              <a:rPr lang="en-US" b="1" u="sng" smtClean="0"/>
              <a:t>NNEC IT Mission Statement</a:t>
            </a:r>
          </a:p>
        </p:txBody>
      </p:sp>
    </p:spTree>
    <p:extLst>
      <p:ext uri="{BB962C8B-B14F-4D97-AF65-F5344CB8AC3E}">
        <p14:creationId xmlns:p14="http://schemas.microsoft.com/office/powerpoint/2010/main" val="323125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2438399"/>
          </a:xfrm>
        </p:spPr>
        <p:txBody>
          <a:bodyPr/>
          <a:lstStyle/>
          <a:p>
            <a:r>
              <a:rPr lang="en-US" dirty="0"/>
              <a:t>"If you can not measure it, you can not improve it</a:t>
            </a:r>
            <a:r>
              <a:rPr lang="en-US" dirty="0" smtClean="0"/>
              <a:t>.“</a:t>
            </a:r>
            <a:br>
              <a:rPr lang="en-US" dirty="0" smtClean="0"/>
            </a:br>
            <a:r>
              <a:rPr lang="en-US" sz="2000" dirty="0" smtClean="0"/>
              <a:t>~~ Lord Kelvin</a:t>
            </a:r>
            <a:endParaRPr lang="en-US" sz="2000" dirty="0">
              <a:effectLst/>
            </a:endParaRPr>
          </a:p>
        </p:txBody>
      </p:sp>
    </p:spTree>
    <p:extLst>
      <p:ext uri="{BB962C8B-B14F-4D97-AF65-F5344CB8AC3E}">
        <p14:creationId xmlns:p14="http://schemas.microsoft.com/office/powerpoint/2010/main" val="125108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752600"/>
            <a:ext cx="7543800" cy="4572000"/>
          </a:xfrm>
        </p:spPr>
        <p:txBody>
          <a:bodyPr>
            <a:normAutofit fontScale="47500" lnSpcReduction="20000"/>
          </a:bodyPr>
          <a:lstStyle/>
          <a:p>
            <a:r>
              <a:rPr lang="en-US" dirty="0"/>
              <a:t>A </a:t>
            </a:r>
            <a:r>
              <a:rPr lang="en-US" b="1" dirty="0"/>
              <a:t>Performance Indicator</a:t>
            </a:r>
            <a:r>
              <a:rPr lang="en-US" dirty="0"/>
              <a:t> or </a:t>
            </a:r>
            <a:r>
              <a:rPr lang="en-US" b="1" dirty="0"/>
              <a:t>Key Performance Indicator</a:t>
            </a:r>
            <a:r>
              <a:rPr lang="en-US" dirty="0"/>
              <a:t> (</a:t>
            </a:r>
            <a:r>
              <a:rPr lang="en-US" b="1" dirty="0"/>
              <a:t>KPI</a:t>
            </a:r>
            <a:r>
              <a:rPr lang="en-US" dirty="0"/>
              <a:t>) is an industry jargon term for a type of </a:t>
            </a:r>
            <a:r>
              <a:rPr lang="en-US" sz="4200" dirty="0">
                <a:solidFill>
                  <a:srgbClr val="FF0000"/>
                </a:solidFill>
                <a:hlinkClick r:id="rId2" action="ppaction://hlinkfile" tooltip="Measure of Performance"/>
              </a:rPr>
              <a:t>Measure of Performance</a:t>
            </a:r>
            <a:r>
              <a:rPr lang="en-US" dirty="0"/>
              <a:t>.</a:t>
            </a:r>
            <a:r>
              <a:rPr lang="en-US" baseline="30000" dirty="0">
                <a:hlinkClick r:id="rId3" action="ppaction://hlinkfile"/>
              </a:rPr>
              <a:t>[1]</a:t>
            </a:r>
            <a:r>
              <a:rPr lang="en-US" dirty="0"/>
              <a:t> KPIs are commonly used by an organization to evaluate its success or the success of a particular activity in which it is engaged. Sometimes success is defined in terms of making progress toward strategic goals,</a:t>
            </a:r>
            <a:r>
              <a:rPr lang="en-US" baseline="30000" dirty="0">
                <a:hlinkClick r:id="rId4" action="ppaction://hlinkfile"/>
              </a:rPr>
              <a:t>[2]</a:t>
            </a:r>
            <a:r>
              <a:rPr lang="en-US" dirty="0"/>
              <a:t> but often, success is simply the repeated achievement of some level of operational goal (zero defects, 10/10 customer satisfaction etc.). Accordingly, choosing the right KPIs is reliant upon having a good understanding of what is important to the organization. </a:t>
            </a:r>
            <a:r>
              <a:rPr lang="en-US" sz="4400" dirty="0">
                <a:solidFill>
                  <a:srgbClr val="FF0000"/>
                </a:solidFill>
              </a:rPr>
              <a:t>'What is important' often depends on the department measuring the performance - the KPIs useful to a Finance Team will be quite different to the KPIs assigned to the sales force, for example.</a:t>
            </a:r>
            <a:r>
              <a:rPr lang="en-US" sz="4400" dirty="0"/>
              <a:t> </a:t>
            </a:r>
            <a:r>
              <a:rPr lang="en-US" dirty="0"/>
              <a:t>Because of the need to develop a good understanding of what is important, performance indicator selection is often closely associated with the use of various techniques to assess the present state of the business, and its key activities. These assessments often lead to the identification of potential improvements; and as a consequence, performance indicators are routinely associated with 'performance improvement' initiatives. A very common method for choosing KPIs is to apply a management framework such as the </a:t>
            </a:r>
            <a:r>
              <a:rPr lang="en-US" dirty="0">
                <a:hlinkClick r:id="rId5" action="ppaction://hlinkfile" tooltip="Balanced scorecard"/>
              </a:rPr>
              <a:t>Balanced scorecard</a:t>
            </a:r>
            <a:r>
              <a:rPr lang="en-US" dirty="0"/>
              <a:t>.</a:t>
            </a:r>
          </a:p>
        </p:txBody>
      </p:sp>
      <p:sp>
        <p:nvSpPr>
          <p:cNvPr id="4" name="Rectangle 4"/>
          <p:cNvSpPr>
            <a:spLocks noGrp="1" noChangeArrowheads="1"/>
          </p:cNvSpPr>
          <p:nvPr>
            <p:ph type="ctrTitle"/>
          </p:nvPr>
        </p:nvSpPr>
        <p:spPr>
          <a:xfrm>
            <a:off x="685800" y="228600"/>
            <a:ext cx="7772400" cy="1470025"/>
          </a:xfrm>
        </p:spPr>
        <p:txBody>
          <a:bodyPr/>
          <a:lstStyle/>
          <a:p>
            <a:pPr eaLnBrk="1" hangingPunct="1">
              <a:defRPr/>
            </a:pPr>
            <a:r>
              <a:rPr lang="en-US" dirty="0" smtClean="0"/>
              <a:t>What is a “KPI?”</a:t>
            </a:r>
          </a:p>
        </p:txBody>
      </p:sp>
    </p:spTree>
    <p:extLst>
      <p:ext uri="{BB962C8B-B14F-4D97-AF65-F5344CB8AC3E}">
        <p14:creationId xmlns:p14="http://schemas.microsoft.com/office/powerpoint/2010/main" val="68940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685800" y="228600"/>
            <a:ext cx="7772400" cy="1470025"/>
          </a:xfrm>
        </p:spPr>
        <p:txBody>
          <a:bodyPr/>
          <a:lstStyle/>
          <a:p>
            <a:pPr eaLnBrk="1" hangingPunct="1">
              <a:defRPr/>
            </a:pPr>
            <a:r>
              <a:rPr lang="en-US" dirty="0" smtClean="0"/>
              <a:t>What is a “Dashboard?”</a:t>
            </a:r>
          </a:p>
        </p:txBody>
      </p:sp>
      <p:pic>
        <p:nvPicPr>
          <p:cNvPr id="7171" name="Picture 3" descr="C:\Users\mhyde\Desktop\Dash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78" y="1752600"/>
            <a:ext cx="878074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8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143000" y="2362200"/>
            <a:ext cx="5410200" cy="2667000"/>
          </a:xfrm>
          <a:ln cap="rnd">
            <a:solidFill>
              <a:schemeClr val="tx2"/>
            </a:solidFill>
            <a:prstDash val="sysDot"/>
            <a:miter lim="800000"/>
            <a:headEnd/>
            <a:tailEnd/>
          </a:ln>
        </p:spPr>
        <p:txBody>
          <a:bodyPr>
            <a:normAutofit fontScale="92500" lnSpcReduction="10000"/>
          </a:bodyPr>
          <a:lstStyle/>
          <a:p>
            <a:pPr marL="342900" indent="-342900" eaLnBrk="1" hangingPunct="1">
              <a:buFont typeface="Wingdings" pitchFamily="2" charset="2"/>
              <a:buChar char="v"/>
              <a:defRPr/>
            </a:pPr>
            <a:r>
              <a:rPr lang="en-US" sz="2400" dirty="0" smtClean="0"/>
              <a:t>Board Reports</a:t>
            </a:r>
          </a:p>
          <a:p>
            <a:pPr marL="342900" indent="-342900" eaLnBrk="1" hangingPunct="1">
              <a:buFont typeface="Wingdings" pitchFamily="2" charset="2"/>
              <a:buChar char="v"/>
              <a:defRPr/>
            </a:pPr>
            <a:r>
              <a:rPr lang="en-US" sz="2400" dirty="0" err="1" smtClean="0"/>
              <a:t>eMails</a:t>
            </a:r>
            <a:endParaRPr lang="en-US" sz="2400" dirty="0" smtClean="0"/>
          </a:p>
          <a:p>
            <a:pPr marL="342900" indent="-342900" eaLnBrk="1" hangingPunct="1">
              <a:buFont typeface="Wingdings" pitchFamily="2" charset="2"/>
              <a:buChar char="v"/>
              <a:defRPr/>
            </a:pPr>
            <a:r>
              <a:rPr lang="en-US" sz="2400" dirty="0" smtClean="0"/>
              <a:t>Texts</a:t>
            </a:r>
          </a:p>
          <a:p>
            <a:pPr marL="342900" indent="-342900" eaLnBrk="1" hangingPunct="1">
              <a:buFont typeface="Wingdings" pitchFamily="2" charset="2"/>
              <a:buChar char="v"/>
              <a:defRPr/>
            </a:pPr>
            <a:r>
              <a:rPr lang="en-US" sz="2400" dirty="0" smtClean="0"/>
              <a:t>Display Monitors</a:t>
            </a:r>
          </a:p>
          <a:p>
            <a:pPr marL="342900" indent="-342900" eaLnBrk="1" hangingPunct="1">
              <a:buFont typeface="Wingdings" pitchFamily="2" charset="2"/>
              <a:buChar char="v"/>
              <a:defRPr/>
            </a:pPr>
            <a:r>
              <a:rPr lang="en-US" sz="2400" dirty="0" err="1" smtClean="0"/>
              <a:t>Daffron</a:t>
            </a:r>
            <a:r>
              <a:rPr lang="en-US" sz="2400" dirty="0" smtClean="0"/>
              <a:t> </a:t>
            </a:r>
            <a:r>
              <a:rPr lang="en-US" sz="2400" dirty="0" err="1" smtClean="0"/>
              <a:t>iXp</a:t>
            </a:r>
            <a:r>
              <a:rPr lang="en-US" sz="2400" dirty="0" smtClean="0"/>
              <a:t> Dashboard</a:t>
            </a:r>
          </a:p>
          <a:p>
            <a:pPr marL="342900" indent="-342900" eaLnBrk="1" hangingPunct="1">
              <a:buFont typeface="Wingdings" pitchFamily="2" charset="2"/>
              <a:buChar char="v"/>
              <a:defRPr/>
            </a:pPr>
            <a:r>
              <a:rPr lang="en-US" sz="2400" dirty="0" smtClean="0"/>
              <a:t>Internal Intranet Pages</a:t>
            </a:r>
            <a:endParaRPr lang="en-US" sz="2400" i="1" dirty="0" smtClean="0"/>
          </a:p>
          <a:p>
            <a:pPr marL="342900" indent="-342900" eaLnBrk="1" hangingPunct="1">
              <a:buFont typeface="Wingdings" pitchFamily="2" charset="2"/>
              <a:buChar char="v"/>
              <a:defRPr/>
            </a:pPr>
            <a:r>
              <a:rPr lang="en-US" sz="2400" dirty="0" err="1" smtClean="0"/>
              <a:t>iDashboard</a:t>
            </a:r>
            <a:endParaRPr lang="en-US" sz="2400" dirty="0" smtClean="0"/>
          </a:p>
        </p:txBody>
      </p:sp>
      <p:sp>
        <p:nvSpPr>
          <p:cNvPr id="10243"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5844" name="Rectangle 4"/>
          <p:cNvSpPr>
            <a:spLocks noGrp="1" noChangeArrowheads="1"/>
          </p:cNvSpPr>
          <p:nvPr>
            <p:ph type="ctrTitle"/>
          </p:nvPr>
        </p:nvSpPr>
        <p:spPr>
          <a:xfrm>
            <a:off x="685800" y="457200"/>
            <a:ext cx="7772400" cy="1470025"/>
          </a:xfrm>
        </p:spPr>
        <p:txBody>
          <a:bodyPr/>
          <a:lstStyle/>
          <a:p>
            <a:pPr eaLnBrk="1" hangingPunct="1">
              <a:defRPr/>
            </a:pPr>
            <a:r>
              <a:rPr lang="en-US" dirty="0" smtClean="0"/>
              <a:t>Displaying KPI’s</a:t>
            </a:r>
          </a:p>
        </p:txBody>
      </p:sp>
    </p:spTree>
    <p:extLst>
      <p:ext uri="{BB962C8B-B14F-4D97-AF65-F5344CB8AC3E}">
        <p14:creationId xmlns:p14="http://schemas.microsoft.com/office/powerpoint/2010/main" val="950027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2057400" y="2590800"/>
            <a:ext cx="5334000" cy="3048000"/>
          </a:xfrm>
          <a:ln cap="rnd">
            <a:solidFill>
              <a:schemeClr val="tx2"/>
            </a:solidFill>
            <a:prstDash val="sysDot"/>
            <a:miter lim="800000"/>
            <a:headEnd/>
            <a:tailEnd/>
          </a:ln>
        </p:spPr>
        <p:txBody>
          <a:bodyPr>
            <a:noAutofit/>
          </a:bodyPr>
          <a:lstStyle/>
          <a:p>
            <a:pPr marL="342900" indent="-342900" algn="l" eaLnBrk="1" hangingPunct="1">
              <a:buFont typeface="Wingdings" pitchFamily="2" charset="2"/>
              <a:buChar char="v"/>
              <a:defRPr/>
            </a:pPr>
            <a:r>
              <a:rPr lang="en-US" sz="2000" dirty="0" smtClean="0"/>
              <a:t>Accounting/Financial</a:t>
            </a:r>
          </a:p>
          <a:p>
            <a:pPr marL="342900" indent="-342900" algn="l" eaLnBrk="1" hangingPunct="1">
              <a:buFont typeface="Wingdings" pitchFamily="2" charset="2"/>
              <a:buChar char="v"/>
              <a:defRPr/>
            </a:pPr>
            <a:r>
              <a:rPr lang="en-US" sz="2000" dirty="0" smtClean="0"/>
              <a:t>Engineering</a:t>
            </a:r>
          </a:p>
          <a:p>
            <a:pPr marL="342900" indent="-342900" algn="l" eaLnBrk="1" hangingPunct="1">
              <a:buFont typeface="Wingdings" pitchFamily="2" charset="2"/>
              <a:buChar char="v"/>
              <a:defRPr/>
            </a:pPr>
            <a:r>
              <a:rPr lang="en-US" sz="2000" dirty="0" smtClean="0"/>
              <a:t>Operations</a:t>
            </a:r>
          </a:p>
          <a:p>
            <a:pPr marL="342900" indent="-342900" algn="l" eaLnBrk="1" hangingPunct="1">
              <a:buFont typeface="Wingdings" pitchFamily="2" charset="2"/>
              <a:buChar char="v"/>
              <a:defRPr/>
            </a:pPr>
            <a:r>
              <a:rPr lang="en-US" sz="2000" dirty="0" smtClean="0"/>
              <a:t>Safety</a:t>
            </a:r>
          </a:p>
          <a:p>
            <a:pPr marL="342900" indent="-342900" algn="l" eaLnBrk="1" hangingPunct="1">
              <a:buFont typeface="Wingdings" pitchFamily="2" charset="2"/>
              <a:buChar char="v"/>
              <a:defRPr/>
            </a:pPr>
            <a:r>
              <a:rPr lang="en-US" sz="2000" dirty="0" smtClean="0"/>
              <a:t>IT</a:t>
            </a:r>
          </a:p>
          <a:p>
            <a:pPr marL="342900" indent="-342900" algn="l" eaLnBrk="1" hangingPunct="1">
              <a:buFont typeface="Wingdings" pitchFamily="2" charset="2"/>
              <a:buChar char="v"/>
              <a:defRPr/>
            </a:pPr>
            <a:r>
              <a:rPr lang="en-US" sz="2000" dirty="0" smtClean="0"/>
              <a:t>Customer Service</a:t>
            </a:r>
          </a:p>
          <a:p>
            <a:pPr marL="342900" indent="-342900" algn="l" eaLnBrk="1" hangingPunct="1">
              <a:buFont typeface="Wingdings" pitchFamily="2" charset="2"/>
              <a:buChar char="v"/>
              <a:defRPr/>
            </a:pPr>
            <a:r>
              <a:rPr lang="en-US" sz="2000" dirty="0" smtClean="0"/>
              <a:t>The Board</a:t>
            </a:r>
          </a:p>
          <a:p>
            <a:pPr marL="342900" indent="-342900" algn="l" eaLnBrk="1" hangingPunct="1">
              <a:buFont typeface="Wingdings" pitchFamily="2" charset="2"/>
              <a:buChar char="v"/>
              <a:defRPr/>
            </a:pPr>
            <a:r>
              <a:rPr lang="en-US" sz="2000" dirty="0" smtClean="0"/>
              <a:t>Members</a:t>
            </a:r>
          </a:p>
          <a:p>
            <a:pPr marL="342900" indent="-342900" algn="l" eaLnBrk="1" hangingPunct="1">
              <a:buFont typeface="Wingdings" pitchFamily="2" charset="2"/>
              <a:buChar char="v"/>
              <a:defRPr/>
            </a:pPr>
            <a:r>
              <a:rPr lang="en-US" sz="2000" dirty="0" smtClean="0"/>
              <a:t>Public Relations</a:t>
            </a:r>
            <a:endParaRPr lang="en-US" sz="1600" dirty="0" smtClean="0"/>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KPI’s – Something For Everyone</a:t>
            </a:r>
          </a:p>
        </p:txBody>
      </p:sp>
    </p:spTree>
    <p:extLst>
      <p:ext uri="{BB962C8B-B14F-4D97-AF65-F5344CB8AC3E}">
        <p14:creationId xmlns:p14="http://schemas.microsoft.com/office/powerpoint/2010/main" val="250123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685800" y="2076450"/>
            <a:ext cx="3352800" cy="1981200"/>
          </a:xfrm>
          <a:ln cap="rnd">
            <a:solidFill>
              <a:schemeClr val="tx2"/>
            </a:solidFill>
            <a:prstDash val="sysDot"/>
            <a:miter lim="800000"/>
            <a:headEnd/>
            <a:tailEnd/>
          </a:ln>
        </p:spPr>
        <p:txBody>
          <a:bodyPr>
            <a:noAutofit/>
          </a:bodyPr>
          <a:lstStyle/>
          <a:p>
            <a:pPr lvl="1" algn="l">
              <a:defRPr/>
            </a:pPr>
            <a:r>
              <a:rPr lang="en-US" sz="1600" dirty="0" smtClean="0"/>
              <a:t>Revenue By Month</a:t>
            </a:r>
          </a:p>
          <a:p>
            <a:pPr lvl="1" algn="l">
              <a:defRPr/>
            </a:pPr>
            <a:r>
              <a:rPr lang="en-US" sz="1600" dirty="0" smtClean="0"/>
              <a:t>Payroll – Regular &amp; Overtime</a:t>
            </a:r>
          </a:p>
          <a:p>
            <a:pPr lvl="1" algn="l">
              <a:defRPr/>
            </a:pPr>
            <a:r>
              <a:rPr lang="en-US" sz="1600" dirty="0" smtClean="0"/>
              <a:t>Cash Requirements</a:t>
            </a:r>
          </a:p>
          <a:p>
            <a:pPr lvl="1" algn="l">
              <a:defRPr/>
            </a:pPr>
            <a:r>
              <a:rPr lang="en-US" sz="1600" dirty="0" smtClean="0"/>
              <a:t>Top AP Vendors</a:t>
            </a:r>
          </a:p>
          <a:p>
            <a:pPr lvl="1" algn="l">
              <a:defRPr/>
            </a:pPr>
            <a:r>
              <a:rPr lang="en-US" sz="1600" dirty="0" smtClean="0"/>
              <a:t>Department Time Trending</a:t>
            </a:r>
          </a:p>
          <a:p>
            <a:pPr lvl="1" algn="l">
              <a:defRPr/>
            </a:pPr>
            <a:r>
              <a:rPr lang="en-US" sz="1600" dirty="0" smtClean="0"/>
              <a:t>Monthly Time</a:t>
            </a:r>
          </a:p>
          <a:p>
            <a:pPr lvl="1" algn="l">
              <a:defRPr/>
            </a:pPr>
            <a:r>
              <a:rPr lang="en-US" sz="1600" dirty="0" smtClean="0"/>
              <a:t># of Members</a:t>
            </a:r>
          </a:p>
          <a:p>
            <a:pPr lvl="1" algn="l">
              <a:defRPr/>
            </a:pPr>
            <a:r>
              <a:rPr lang="en-US" sz="1600" dirty="0" smtClean="0"/>
              <a:t>Tier</a:t>
            </a:r>
          </a:p>
        </p:txBody>
      </p:sp>
      <p:sp>
        <p:nvSpPr>
          <p:cNvPr id="9219" name="Rectangle 3"/>
          <p:cNvSpPr>
            <a:spLocks noChangeArrowheads="1"/>
          </p:cNvSpPr>
          <p:nvPr/>
        </p:nvSpPr>
        <p:spPr bwMode="auto">
          <a:xfrm>
            <a:off x="3544888" y="6419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33796" name="Rectangle 4"/>
          <p:cNvSpPr>
            <a:spLocks noGrp="1" noChangeArrowheads="1"/>
          </p:cNvSpPr>
          <p:nvPr>
            <p:ph type="ctrTitle"/>
          </p:nvPr>
        </p:nvSpPr>
        <p:spPr>
          <a:xfrm>
            <a:off x="381000" y="762000"/>
            <a:ext cx="8382000" cy="1066800"/>
          </a:xfrm>
        </p:spPr>
        <p:txBody>
          <a:bodyPr>
            <a:normAutofit/>
          </a:bodyPr>
          <a:lstStyle/>
          <a:p>
            <a:pPr eaLnBrk="1" hangingPunct="1">
              <a:defRPr/>
            </a:pPr>
            <a:r>
              <a:rPr lang="en-US" dirty="0" smtClean="0"/>
              <a:t>Accounting &amp; Finance</a:t>
            </a:r>
          </a:p>
        </p:txBody>
      </p:sp>
      <p:pic>
        <p:nvPicPr>
          <p:cNvPr id="1026" name="Picture 2" descr="C:\Users\mhyde\Desktop\iXp Dash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057400"/>
            <a:ext cx="4906298" cy="283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7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459</Words>
  <Application>Microsoft Office PowerPoint</Application>
  <PresentationFormat>On-screen Show (4:3)</PresentationFormat>
  <Paragraphs>114</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Measure it to Manage it:  Key Performance Indicators</vt:lpstr>
      <vt:lpstr>Northern Neck Electric Cooperative</vt:lpstr>
      <vt:lpstr>NNEC IT Mission Statement</vt:lpstr>
      <vt:lpstr>"If you can not measure it, you can not improve it.“ ~~ Lord Kelvin</vt:lpstr>
      <vt:lpstr>What is a “KPI?”</vt:lpstr>
      <vt:lpstr>What is a “Dashboard?”</vt:lpstr>
      <vt:lpstr>Displaying KPI’s</vt:lpstr>
      <vt:lpstr>KPI’s – Something For Everyone</vt:lpstr>
      <vt:lpstr>Accounting &amp; Finance</vt:lpstr>
      <vt:lpstr>Engineering</vt:lpstr>
      <vt:lpstr>Operations</vt:lpstr>
      <vt:lpstr>Safety</vt:lpstr>
      <vt:lpstr>IT</vt:lpstr>
      <vt:lpstr>Customer Service</vt:lpstr>
      <vt:lpstr>The Board</vt:lpstr>
      <vt:lpstr>Public Relations</vt:lpstr>
      <vt:lpstr>Members</vt:lpstr>
      <vt:lpstr>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Hyde</dc:creator>
  <cp:lastModifiedBy>Mike Hyde</cp:lastModifiedBy>
  <cp:revision>54</cp:revision>
  <cp:lastPrinted>2011-05-20T14:30:43Z</cp:lastPrinted>
  <dcterms:created xsi:type="dcterms:W3CDTF">2006-08-16T00:00:00Z</dcterms:created>
  <dcterms:modified xsi:type="dcterms:W3CDTF">2011-07-22T15:49:34Z</dcterms:modified>
</cp:coreProperties>
</file>